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ommentAuthors.xml" ContentType="application/vnd.openxmlformats-officedocument.presentationml.commentAuthors+xml"/>
  <Override PartName="/ppt/slideLayouts/slideLayout10.xml" ContentType="application/vnd.openxmlformats-officedocument.presentationml.slideLayout+xml"/>
  <Default Extension="tiff" ContentType="image/tif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3" r:id="rId1"/>
  </p:sld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8" r:id="rId11"/>
    <p:sldId id="267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Dian Coleman" initials="DEC" lastIdx="1" clrIdx="0"/>
  <p:cmAuthor id="1" name="Beyond  Words" initials="" lastIdx="4" clrIdx="1"/>
  <p:cmAuthor id="2" name="Pamela Andrada" initials="PA" lastIdx="2" clrIdx="2"/>
  <p:cmAuthor id="3" name="Anne Talvacchio" initials="AMT" lastIdx="22" clrIdx="3"/>
  <p:cmAuthor id="4" name="Kevin Gotchet" initials="KG" lastIdx="3" clrIdx="4"/>
  <p:cmAuthor id="5" name="bodducherlag" initials="b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5620"/>
    <p:restoredTop sz="94660"/>
  </p:normalViewPr>
  <p:slideViewPr>
    <p:cSldViewPr>
      <p:cViewPr>
        <p:scale>
          <a:sx n="70" d="100"/>
          <a:sy n="70" d="100"/>
        </p:scale>
        <p:origin x="-1884" y="-45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tiff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0871295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4673819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47497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6773168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677316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47868"/>
            <a:ext cx="8229600" cy="1143000"/>
          </a:xfrm>
        </p:spPr>
        <p:txBody>
          <a:bodyPr>
            <a:normAutofit/>
          </a:bodyPr>
          <a:lstStyle>
            <a:lvl1pPr>
              <a:tabLst/>
              <a:defRPr sz="3600" b="1" baseline="0">
                <a:latin typeface="Trade Gothic LT Std Extended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435681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="" xmlns:p14="http://schemas.microsoft.com/office/powerpoint/2010/main" val="25222789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792373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199048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2004454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="" xmlns:p14="http://schemas.microsoft.com/office/powerpoint/2010/main" val="249416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="" xmlns:p14="http://schemas.microsoft.com/office/powerpoint/2010/main" val="810304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="" xmlns:p14="http://schemas.microsoft.com/office/powerpoint/2010/main" val="2877774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tif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 descr="Slide_background_new.tif"/>
          <p:cNvPicPr>
            <a:picLocks noChangeAspect="1"/>
          </p:cNvPicPr>
          <p:nvPr/>
        </p:nvPicPr>
        <p:blipFill>
          <a:blip r:embed="rId15" cstate="print"/>
          <a:stretch>
            <a:fillRect/>
          </a:stretch>
        </p:blipFill>
        <p:spPr>
          <a:xfrm>
            <a:off x="1369" y="-13252"/>
            <a:ext cx="9141262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44556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0" y="0"/>
            <a:ext cx="9144000" cy="0"/>
          </a:xfrm>
          <a:prstGeom prst="line">
            <a:avLst/>
          </a:prstGeom>
          <a:ln w="38100">
            <a:solidFill>
              <a:srgbClr val="E470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0" y="333380"/>
            <a:ext cx="9144000" cy="0"/>
          </a:xfrm>
          <a:prstGeom prst="line">
            <a:avLst/>
          </a:prstGeom>
          <a:ln w="254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864704" y="13648"/>
            <a:ext cx="7391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>
                <a:solidFill>
                  <a:srgbClr val="455C61"/>
                </a:solidFill>
                <a:latin typeface="Trade Gothic LT Std Cn" pitchFamily="34" charset="0"/>
              </a:rPr>
              <a:t>LESSON 8  </a:t>
            </a:r>
            <a:r>
              <a:rPr lang="en-US" sz="1600" b="1" kern="1200" baseline="0" dirty="0" smtClean="0">
                <a:solidFill>
                  <a:srgbClr val="E4701E"/>
                </a:solidFill>
                <a:latin typeface="Trade Gothic LT Std Cn" pitchFamily="34" charset="0"/>
                <a:ea typeface="+mn-ea"/>
                <a:cs typeface="+mn-cs"/>
              </a:rPr>
              <a:t>PRODUCTIVITY</a:t>
            </a:r>
            <a:endParaRPr lang="en-GB" sz="1600" b="1" dirty="0">
              <a:solidFill>
                <a:srgbClr val="E4701E"/>
              </a:solidFill>
              <a:latin typeface="Trade Gothic LT Std Cn" pitchFamily="34" charset="0"/>
            </a:endParaRPr>
          </a:p>
        </p:txBody>
      </p:sp>
      <p:sp>
        <p:nvSpPr>
          <p:cNvPr id="14" name="Chord 13"/>
          <p:cNvSpPr/>
          <p:nvPr/>
        </p:nvSpPr>
        <p:spPr>
          <a:xfrm rot="6752595">
            <a:off x="3837038" y="5993156"/>
            <a:ext cx="1483244" cy="1514991"/>
          </a:xfrm>
          <a:prstGeom prst="chord">
            <a:avLst>
              <a:gd name="adj1" fmla="val 3996300"/>
              <a:gd name="adj2" fmla="val 14842206"/>
            </a:avLst>
          </a:prstGeom>
          <a:solidFill>
            <a:srgbClr val="E4701E"/>
          </a:solidFill>
          <a:ln>
            <a:solidFill>
              <a:srgbClr val="E470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/>
          <p:cNvSpPr txBox="1"/>
          <p:nvPr/>
        </p:nvSpPr>
        <p:spPr>
          <a:xfrm>
            <a:off x="4114800" y="6149008"/>
            <a:ext cx="9144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b="1" i="0" dirty="0" smtClean="0">
                <a:solidFill>
                  <a:schemeClr val="bg1"/>
                </a:solidFill>
                <a:latin typeface="Trade Gothic LT Std" pitchFamily="34" charset="0"/>
              </a:rPr>
              <a:t>8</a:t>
            </a:r>
            <a:r>
              <a:rPr lang="en-GB" sz="1000" b="1" dirty="0" smtClean="0">
                <a:solidFill>
                  <a:schemeClr val="bg1"/>
                </a:solidFill>
                <a:latin typeface="Trade Gothic LT Std" pitchFamily="34" charset="0"/>
              </a:rPr>
              <a:t>-</a:t>
            </a:r>
            <a:fld id="{BF3E2D1B-3FFF-45CB-8648-E0CD14D04F0D}" type="slidenum">
              <a:rPr lang="en-GB" sz="1000" b="1" smtClean="0">
                <a:solidFill>
                  <a:schemeClr val="bg1"/>
                </a:solidFill>
                <a:latin typeface="Trade Gothic LT Std" pitchFamily="34" charset="0"/>
              </a:rPr>
              <a:pPr algn="ctr"/>
              <a:t>‹#›</a:t>
            </a:fld>
            <a:endParaRPr lang="en-GB" sz="1000" b="1" dirty="0">
              <a:solidFill>
                <a:schemeClr val="bg1"/>
              </a:solidFill>
              <a:latin typeface="Trade Gothic LT Std" pitchFamily="34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-39757" y="6477000"/>
            <a:ext cx="9197009" cy="381000"/>
          </a:xfrm>
          <a:prstGeom prst="rect">
            <a:avLst/>
          </a:prstGeom>
          <a:solidFill>
            <a:srgbClr val="E4701E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TextBox 28"/>
          <p:cNvSpPr txBox="1"/>
          <p:nvPr/>
        </p:nvSpPr>
        <p:spPr>
          <a:xfrm>
            <a:off x="1172816" y="6576392"/>
            <a:ext cx="67818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 dirty="0" smtClean="0">
                <a:solidFill>
                  <a:schemeClr val="bg1"/>
                </a:solidFill>
                <a:latin typeface="Trade Gothic LT Std" pitchFamily="34" charset="0"/>
              </a:rPr>
              <a:t>HIGH SCHOOL ECONOMICS 3</a:t>
            </a:r>
            <a:r>
              <a:rPr lang="en-US" sz="800" b="1" dirty="0" smtClean="0">
                <a:solidFill>
                  <a:schemeClr val="bg1"/>
                </a:solidFill>
                <a:latin typeface="Trade Gothic LT Std" pitchFamily="34" charset="0"/>
              </a:rPr>
              <a:t>RD</a:t>
            </a:r>
            <a:r>
              <a:rPr lang="en-US" sz="1000" b="1" baseline="0" dirty="0" smtClean="0">
                <a:solidFill>
                  <a:schemeClr val="bg1"/>
                </a:solidFill>
                <a:latin typeface="Trade Gothic LT Std" pitchFamily="34" charset="0"/>
              </a:rPr>
              <a:t> EDITION</a:t>
            </a:r>
            <a:r>
              <a:rPr lang="en-US" sz="1000" b="1" dirty="0" smtClean="0">
                <a:solidFill>
                  <a:schemeClr val="bg1"/>
                </a:solidFill>
                <a:latin typeface="Trade Gothic LT Std" pitchFamily="34" charset="0"/>
              </a:rPr>
              <a:t> © COUNCIL FOR ECONOMIC EDUCATION, NEW YORK, NY</a:t>
            </a:r>
            <a:endParaRPr lang="en-GB" sz="1000" b="1" dirty="0">
              <a:latin typeface="Trade Gothic LT Std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8632949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72" r:id="rId1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3200" b="1" kern="1200" cap="all" spc="0" baseline="0">
          <a:solidFill>
            <a:schemeClr val="tx1"/>
          </a:solidFill>
          <a:latin typeface="Trade Gothic LT Std Extended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research.stlouisfed.org/fred2/series/OPHNFB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24100" y="457200"/>
            <a:ext cx="4495800" cy="685800"/>
          </a:xfrm>
        </p:spPr>
        <p:txBody>
          <a:bodyPr>
            <a:normAutofit/>
          </a:bodyPr>
          <a:lstStyle/>
          <a:p>
            <a:r>
              <a:rPr lang="en-US" cap="none" dirty="0" smtClean="0"/>
              <a:t>Productivity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371599"/>
            <a:ext cx="7696200" cy="472440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800" dirty="0" smtClean="0"/>
              <a:t>Ratio </a:t>
            </a:r>
            <a:r>
              <a:rPr lang="en-US" sz="2800" dirty="0"/>
              <a:t>of the amount of goods and services produced (output) per unit of productive resources used (input). </a:t>
            </a:r>
            <a:endParaRPr lang="en-US" sz="2800" dirty="0" smtClean="0"/>
          </a:p>
          <a:p>
            <a:pPr>
              <a:buNone/>
            </a:pPr>
            <a:endParaRPr lang="en-US" sz="2800" dirty="0" smtClean="0"/>
          </a:p>
          <a:p>
            <a:pPr>
              <a:buNone/>
            </a:pPr>
            <a:r>
              <a:rPr lang="en-US" sz="2800" dirty="0" smtClean="0"/>
              <a:t>As a ratio, </a:t>
            </a:r>
            <a:r>
              <a:rPr lang="en-US" sz="2800" b="1" dirty="0" smtClean="0"/>
              <a:t>productivity</a:t>
            </a:r>
            <a:r>
              <a:rPr lang="en-US" sz="2800" dirty="0" smtClean="0"/>
              <a:t> </a:t>
            </a:r>
            <a:r>
              <a:rPr lang="en-US" sz="2800" dirty="0"/>
              <a:t>can be increased </a:t>
            </a:r>
            <a:r>
              <a:rPr lang="en-US" sz="2800" dirty="0" smtClean="0"/>
              <a:t>by:</a:t>
            </a:r>
          </a:p>
          <a:p>
            <a:pPr marL="914400" lvl="1" indent="-514350">
              <a:buFont typeface="Arial"/>
              <a:buChar char="•"/>
            </a:pPr>
            <a:r>
              <a:rPr lang="en-US" dirty="0" smtClean="0"/>
              <a:t>producing </a:t>
            </a:r>
            <a:r>
              <a:rPr lang="en-US" dirty="0"/>
              <a:t>more goods and services with the same amount of </a:t>
            </a:r>
            <a:r>
              <a:rPr lang="en-US" dirty="0" smtClean="0"/>
              <a:t>resources </a:t>
            </a:r>
          </a:p>
          <a:p>
            <a:pPr marL="914400" lvl="1" indent="-514350">
              <a:buNone/>
            </a:pPr>
            <a:r>
              <a:rPr lang="en-US" dirty="0" smtClean="0"/>
              <a:t>or </a:t>
            </a:r>
          </a:p>
          <a:p>
            <a:pPr marL="914400" lvl="1" indent="-514350">
              <a:buFont typeface="Arial"/>
              <a:buChar char="•"/>
            </a:pPr>
            <a:r>
              <a:rPr lang="en-US" dirty="0" smtClean="0"/>
              <a:t>by </a:t>
            </a:r>
            <a:r>
              <a:rPr lang="en-US" dirty="0"/>
              <a:t>producing the same amount of goods and services with fewer resources.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934270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81000"/>
            <a:ext cx="8229600" cy="990600"/>
          </a:xfrm>
        </p:spPr>
        <p:txBody>
          <a:bodyPr>
            <a:noAutofit/>
          </a:bodyPr>
          <a:lstStyle/>
          <a:p>
            <a:r>
              <a:rPr lang="en-US" cap="none" dirty="0" smtClean="0"/>
              <a:t>Factors That Increased Productivity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371600"/>
            <a:ext cx="7924800" cy="472440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Specialization/division of labor</a:t>
            </a:r>
          </a:p>
          <a:p>
            <a:pPr lvl="1"/>
            <a:r>
              <a:rPr lang="en-US" dirty="0" smtClean="0"/>
              <a:t>Assigning small, repeatable tasks at which workers gain expertise, as in Round 2</a:t>
            </a:r>
          </a:p>
          <a:p>
            <a:pPr lvl="1"/>
            <a:r>
              <a:rPr lang="en-US" dirty="0" smtClean="0"/>
              <a:t>Results in more output per unit of labor</a:t>
            </a:r>
          </a:p>
          <a:p>
            <a:r>
              <a:rPr lang="en-US" dirty="0" smtClean="0"/>
              <a:t>Increase in human capital</a:t>
            </a:r>
          </a:p>
          <a:p>
            <a:pPr lvl="1"/>
            <a:r>
              <a:rPr lang="en-US" dirty="0" smtClean="0"/>
              <a:t>Acquired through education/training, displayed in all three rounds</a:t>
            </a:r>
          </a:p>
          <a:p>
            <a:r>
              <a:rPr lang="en-US" dirty="0" smtClean="0"/>
              <a:t>Investment in capital goods</a:t>
            </a:r>
          </a:p>
          <a:p>
            <a:pPr lvl="1"/>
            <a:r>
              <a:rPr lang="en-US" dirty="0" smtClean="0"/>
              <a:t>Tools/machines/factories as in Round 3</a:t>
            </a:r>
          </a:p>
          <a:p>
            <a:r>
              <a:rPr lang="en-US" dirty="0" smtClean="0"/>
              <a:t>Technology</a:t>
            </a:r>
          </a:p>
        </p:txBody>
      </p:sp>
    </p:spTree>
    <p:extLst>
      <p:ext uri="{BB962C8B-B14F-4D97-AF65-F5344CB8AC3E}">
        <p14:creationId xmlns="" xmlns:p14="http://schemas.microsoft.com/office/powerpoint/2010/main" val="2770462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7847"/>
            <a:ext cx="8229600" cy="617857"/>
          </a:xfrm>
        </p:spPr>
        <p:txBody>
          <a:bodyPr>
            <a:noAutofit/>
          </a:bodyPr>
          <a:lstStyle/>
          <a:p>
            <a:r>
              <a:rPr lang="en-US" cap="none" dirty="0" smtClean="0"/>
              <a:t>U.S. Labor Productivity </a:t>
            </a:r>
            <a:endParaRPr lang="en-US" cap="none" dirty="0"/>
          </a:p>
        </p:txBody>
      </p:sp>
      <p:pic>
        <p:nvPicPr>
          <p:cNvPr id="6" name="Content Placeholder 5"/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566" y="1112837"/>
            <a:ext cx="7362868" cy="4525963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636181" y="5562600"/>
            <a:ext cx="7924800" cy="4722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u="sng" dirty="0">
                <a:hlinkClick r:id="rId3"/>
              </a:rPr>
              <a:t>http://research.stlouisfed.org/fred2/series/OPHNFB</a:t>
            </a:r>
            <a:endParaRPr lang="en-US" sz="1600" dirty="0"/>
          </a:p>
        </p:txBody>
      </p:sp>
    </p:spTree>
    <p:extLst>
      <p:ext uri="{BB962C8B-B14F-4D97-AF65-F5344CB8AC3E}">
        <p14:creationId xmlns="" xmlns:p14="http://schemas.microsoft.com/office/powerpoint/2010/main" val="1522019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0" y="492456"/>
            <a:ext cx="4876800" cy="623248"/>
          </a:xfrm>
        </p:spPr>
        <p:txBody>
          <a:bodyPr>
            <a:noAutofit/>
          </a:bodyPr>
          <a:lstStyle/>
          <a:p>
            <a:r>
              <a:rPr lang="en-US" cap="none" dirty="0" smtClean="0"/>
              <a:t>Productivity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71600"/>
            <a:ext cx="7467600" cy="4525963"/>
          </a:xfrm>
        </p:spPr>
        <p:txBody>
          <a:bodyPr>
            <a:normAutofit lnSpcReduction="10000"/>
          </a:bodyPr>
          <a:lstStyle/>
          <a:p>
            <a:pPr>
              <a:buNone/>
            </a:pPr>
            <a:r>
              <a:rPr lang="en-US" sz="2800" dirty="0"/>
              <a:t>P</a:t>
            </a:r>
            <a:r>
              <a:rPr lang="en-US" sz="2800" dirty="0" smtClean="0"/>
              <a:t>ersonal </a:t>
            </a:r>
            <a:r>
              <a:rPr lang="en-US" sz="2800" dirty="0"/>
              <a:t>and national standards of living are directly related to labor productivity.  </a:t>
            </a:r>
            <a:endParaRPr lang="en-US" sz="2800" dirty="0" smtClean="0"/>
          </a:p>
          <a:p>
            <a:pPr lvl="1">
              <a:buFont typeface="Arial" pitchFamily="34" charset="0"/>
              <a:buChar char="•"/>
            </a:pPr>
            <a:r>
              <a:rPr lang="en-US" dirty="0" smtClean="0"/>
              <a:t>The </a:t>
            </a:r>
            <a:r>
              <a:rPr lang="en-US" dirty="0"/>
              <a:t>greater an individual’s labor productivity, the higher wage that individual can command</a:t>
            </a:r>
            <a:r>
              <a:rPr lang="en-US" dirty="0" smtClean="0"/>
              <a:t>.</a:t>
            </a:r>
          </a:p>
          <a:p>
            <a:pPr lvl="1">
              <a:buFont typeface="Arial" pitchFamily="34" charset="0"/>
              <a:buChar char="•"/>
            </a:pPr>
            <a:r>
              <a:rPr lang="en-US" dirty="0" smtClean="0"/>
              <a:t>People must produce more per person if they are to receive more per person.</a:t>
            </a:r>
          </a:p>
          <a:p>
            <a:pPr lvl="1">
              <a:buNone/>
            </a:pPr>
            <a:endParaRPr lang="en-US" sz="1800" dirty="0" smtClean="0"/>
          </a:p>
          <a:p>
            <a:pPr>
              <a:buNone/>
            </a:pPr>
            <a:r>
              <a:rPr lang="en-US" sz="2800" dirty="0" smtClean="0"/>
              <a:t>Individual </a:t>
            </a:r>
            <a:r>
              <a:rPr lang="en-US" sz="2800" dirty="0"/>
              <a:t>workers can </a:t>
            </a:r>
            <a:r>
              <a:rPr lang="en-US" sz="2800" dirty="0" smtClean="0"/>
              <a:t>increase productivity by </a:t>
            </a:r>
            <a:r>
              <a:rPr lang="en-US" sz="2800" dirty="0"/>
              <a:t>investing in</a:t>
            </a:r>
            <a:r>
              <a:rPr lang="en-US" sz="2800" dirty="0" smtClean="0"/>
              <a:t> education </a:t>
            </a:r>
            <a:r>
              <a:rPr lang="en-US" sz="2800" dirty="0"/>
              <a:t>and </a:t>
            </a:r>
            <a:r>
              <a:rPr lang="en-US" sz="2800" dirty="0" smtClean="0"/>
              <a:t>training (human capital).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564566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371600"/>
            <a:ext cx="7810500" cy="2895600"/>
          </a:xfrm>
        </p:spPr>
        <p:txBody>
          <a:bodyPr>
            <a:normAutofit fontScale="92500" lnSpcReduction="10000"/>
          </a:bodyPr>
          <a:lstStyle/>
          <a:p>
            <a:pPr>
              <a:buNone/>
            </a:pPr>
            <a:r>
              <a:rPr lang="en-US" sz="3000" dirty="0" smtClean="0"/>
              <a:t>Participate in a simulation that will demonstrate:</a:t>
            </a:r>
          </a:p>
          <a:p>
            <a:pPr lvl="1">
              <a:buFont typeface="Arial" pitchFamily="34" charset="0"/>
              <a:buChar char="•"/>
            </a:pPr>
            <a:r>
              <a:rPr lang="en-US" sz="3000" dirty="0" smtClean="0"/>
              <a:t>How </a:t>
            </a:r>
            <a:r>
              <a:rPr lang="en-US" sz="3000" b="1" dirty="0" smtClean="0"/>
              <a:t>productivity</a:t>
            </a:r>
            <a:r>
              <a:rPr lang="en-US" sz="3000" dirty="0" smtClean="0"/>
              <a:t> is calculated</a:t>
            </a:r>
          </a:p>
          <a:p>
            <a:pPr lvl="1">
              <a:buFont typeface="Arial" pitchFamily="34" charset="0"/>
              <a:buChar char="•"/>
            </a:pPr>
            <a:r>
              <a:rPr lang="en-US" sz="3000" dirty="0" smtClean="0"/>
              <a:t>The factors that can increase </a:t>
            </a:r>
            <a:r>
              <a:rPr lang="en-US" sz="3000" b="1" dirty="0" smtClean="0"/>
              <a:t>productivity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sz="3000" dirty="0" smtClean="0"/>
              <a:t>Work in teams of four to produce pizzas (made of paper).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283697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7772400" cy="4525963"/>
          </a:xfrm>
        </p:spPr>
        <p:txBody>
          <a:bodyPr>
            <a:normAutofit lnSpcReduction="10000"/>
          </a:bodyPr>
          <a:lstStyle/>
          <a:p>
            <a:r>
              <a:rPr lang="en-US" sz="3000" dirty="0" smtClean="0"/>
              <a:t>How to make a pizza:</a:t>
            </a:r>
          </a:p>
          <a:p>
            <a:pPr lvl="1"/>
            <a:r>
              <a:rPr lang="en-US" dirty="0"/>
              <a:t>Trace the template (a small paper plate) on a piece of </a:t>
            </a:r>
            <a:r>
              <a:rPr lang="en-US" dirty="0" smtClean="0"/>
              <a:t>8.5″ </a:t>
            </a:r>
            <a:r>
              <a:rPr lang="en-US" dirty="0"/>
              <a:t>x </a:t>
            </a:r>
            <a:r>
              <a:rPr lang="en-US" dirty="0" smtClean="0"/>
              <a:t>11″ paper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Cut out the circle.</a:t>
            </a:r>
          </a:p>
          <a:p>
            <a:pPr lvl="1"/>
            <a:r>
              <a:rPr lang="en-US" dirty="0"/>
              <a:t>Draw 10 pepperoni </a:t>
            </a:r>
            <a:r>
              <a:rPr lang="en-US" dirty="0" smtClean="0"/>
              <a:t>pieces, </a:t>
            </a:r>
            <a:r>
              <a:rPr lang="en-US" dirty="0"/>
              <a:t>about</a:t>
            </a:r>
            <a:r>
              <a:rPr lang="en-US" dirty="0" smtClean="0"/>
              <a:t> 1″ in diameter, on </a:t>
            </a:r>
            <a:r>
              <a:rPr lang="en-US" dirty="0"/>
              <a:t>the</a:t>
            </a:r>
            <a:r>
              <a:rPr lang="en-US" dirty="0" smtClean="0"/>
              <a:t> pizza, using </a:t>
            </a:r>
            <a:r>
              <a:rPr lang="en-US" dirty="0"/>
              <a:t>the red marker.</a:t>
            </a:r>
          </a:p>
          <a:p>
            <a:pPr lvl="1"/>
            <a:r>
              <a:rPr lang="en-US" dirty="0"/>
              <a:t>Draw 15 black olive </a:t>
            </a:r>
            <a:r>
              <a:rPr lang="en-US" dirty="0" smtClean="0"/>
              <a:t>slices, ½″ </a:t>
            </a:r>
            <a:r>
              <a:rPr lang="en-US" dirty="0"/>
              <a:t>to</a:t>
            </a:r>
            <a:r>
              <a:rPr lang="en-US" dirty="0" smtClean="0"/>
              <a:t> ¾″ in diameter, on </a:t>
            </a:r>
            <a:r>
              <a:rPr lang="en-US" dirty="0"/>
              <a:t>the</a:t>
            </a:r>
            <a:r>
              <a:rPr lang="en-US" dirty="0" smtClean="0"/>
              <a:t> pizza, using </a:t>
            </a:r>
            <a:r>
              <a:rPr lang="en-US" dirty="0"/>
              <a:t>the black marker.</a:t>
            </a:r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753758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143000"/>
            <a:ext cx="7467600" cy="4525963"/>
          </a:xfrm>
        </p:spPr>
        <p:txBody>
          <a:bodyPr>
            <a:normAutofit lnSpcReduction="10000"/>
          </a:bodyPr>
          <a:lstStyle/>
          <a:p>
            <a:r>
              <a:rPr lang="en-US" sz="3000" dirty="0" smtClean="0"/>
              <a:t>Each round will be three minutes long.</a:t>
            </a:r>
          </a:p>
          <a:p>
            <a:r>
              <a:rPr lang="en-US" sz="3000" dirty="0" smtClean="0"/>
              <a:t>At the end of each round, quality control experts will determine if pizzas meet standards.</a:t>
            </a:r>
          </a:p>
          <a:p>
            <a:r>
              <a:rPr lang="en-US" sz="3000" dirty="0" smtClean="0"/>
              <a:t>Complete the data chart (Activity 8.1).</a:t>
            </a:r>
          </a:p>
          <a:p>
            <a:r>
              <a:rPr lang="en-US" sz="3000" dirty="0" smtClean="0"/>
              <a:t>Round 1:</a:t>
            </a:r>
          </a:p>
          <a:p>
            <a:pPr lvl="1"/>
            <a:r>
              <a:rPr lang="en-US" dirty="0" smtClean="0"/>
              <a:t>Each employee will work alone.</a:t>
            </a:r>
          </a:p>
          <a:p>
            <a:pPr lvl="1"/>
            <a:r>
              <a:rPr lang="en-US" dirty="0" smtClean="0"/>
              <a:t>Employees must complete one pizza before moving on to the next.</a:t>
            </a:r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082232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66801"/>
            <a:ext cx="8001000" cy="1752599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sz="3000" b="1" dirty="0" smtClean="0"/>
              <a:t>Thoughts on how to improve productivity?</a:t>
            </a:r>
          </a:p>
          <a:p>
            <a:pPr>
              <a:buNone/>
            </a:pPr>
            <a:endParaRPr lang="en-US" sz="3000" dirty="0" smtClean="0"/>
          </a:p>
          <a:p>
            <a:pPr>
              <a:buNone/>
            </a:pPr>
            <a:r>
              <a:rPr lang="en-US" sz="3000" dirty="0" smtClean="0"/>
              <a:t>Round 2: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38200" y="2819400"/>
            <a:ext cx="8001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4863" lvl="1" indent="-285750">
              <a:buFont typeface="Arial" pitchFamily="34" charset="0"/>
              <a:buChar char="•"/>
            </a:pPr>
            <a:r>
              <a:rPr lang="en-US" sz="2800" dirty="0" smtClean="0"/>
              <a:t>Assign each employee a different task.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38200" y="3289756"/>
            <a:ext cx="8001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4863" lvl="1" indent="-285750">
              <a:buFont typeface="Arial" pitchFamily="34" charset="0"/>
              <a:buChar char="•"/>
            </a:pPr>
            <a:r>
              <a:rPr lang="en-US" sz="2800" dirty="0" smtClean="0"/>
              <a:t>You may work on more than one pizza at a time.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38200" y="4191000"/>
            <a:ext cx="8001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4863" lvl="1" indent="-285750">
              <a:buFont typeface="Arial" pitchFamily="34" charset="0"/>
              <a:buChar char="•"/>
            </a:pPr>
            <a:r>
              <a:rPr lang="en-US" sz="2800" dirty="0" smtClean="0"/>
              <a:t>You are limited to the same resources as in Round 1.</a:t>
            </a:r>
          </a:p>
        </p:txBody>
      </p:sp>
    </p:spTree>
    <p:extLst>
      <p:ext uri="{BB962C8B-B14F-4D97-AF65-F5344CB8AC3E}">
        <p14:creationId xmlns="" xmlns:p14="http://schemas.microsoft.com/office/powerpoint/2010/main" val="4080796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990600"/>
            <a:ext cx="8001000" cy="41148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3000" b="1" dirty="0" smtClean="0"/>
              <a:t>Thoughts on how to improve productivity?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sz="3000" dirty="0" smtClean="0"/>
              <a:t>Round 3:</a:t>
            </a:r>
          </a:p>
          <a:p>
            <a:pPr lvl="1">
              <a:buFont typeface="Arial" pitchFamily="34" charset="0"/>
              <a:buChar char="•"/>
            </a:pPr>
            <a:r>
              <a:rPr lang="en-US" dirty="0" smtClean="0"/>
              <a:t>Each team may acquire a capital good: a machine that pre-cuts pizza dough (paper plates).</a:t>
            </a:r>
          </a:p>
          <a:p>
            <a:pPr lvl="1">
              <a:buFont typeface="Arial" pitchFamily="34" charset="0"/>
              <a:buChar char="•"/>
            </a:pPr>
            <a:r>
              <a:rPr lang="en-US" dirty="0" smtClean="0"/>
              <a:t>Machine rental is $2.50 per round.</a:t>
            </a:r>
          </a:p>
          <a:p>
            <a:pPr lvl="1">
              <a:buFont typeface="Arial" pitchFamily="34" charset="0"/>
              <a:buChar char="•"/>
            </a:pPr>
            <a:r>
              <a:rPr lang="en-US" dirty="0" smtClean="0"/>
              <a:t>Reorganize the factory.</a:t>
            </a:r>
          </a:p>
          <a:p>
            <a:pPr lvl="1"/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914559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533400"/>
            <a:ext cx="7924800" cy="5638800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sz="2800" b="1" dirty="0" smtClean="0"/>
              <a:t>How was productivity calculated?</a:t>
            </a:r>
          </a:p>
          <a:p>
            <a:pPr marL="457200" lvl="1" indent="0">
              <a:spcAft>
                <a:spcPts val="1800"/>
              </a:spcAft>
              <a:buNone/>
            </a:pPr>
            <a:r>
              <a:rPr lang="en-US" sz="2400" dirty="0" smtClean="0"/>
              <a:t>Labor productivity = output per worker over a set </a:t>
            </a:r>
            <a:r>
              <a:rPr lang="en-US" sz="2400" dirty="0" smtClean="0"/>
              <a:t>time</a:t>
            </a:r>
            <a:endParaRPr lang="en-US" sz="2000" dirty="0" smtClean="0"/>
          </a:p>
          <a:p>
            <a:r>
              <a:rPr lang="en-US" sz="2600" dirty="0" smtClean="0"/>
              <a:t>What happened to productivity between Round 1 and Round 2, and between Round 2 and Round 3? Why did this occur?</a:t>
            </a:r>
          </a:p>
          <a:p>
            <a:r>
              <a:rPr lang="en-US" sz="2600" dirty="0" smtClean="0"/>
              <a:t>What happened to quality between Round 2 and Round 3? </a:t>
            </a:r>
          </a:p>
          <a:p>
            <a:r>
              <a:rPr lang="en-US" sz="2600" dirty="0" smtClean="0"/>
              <a:t>What effect did investing in capital </a:t>
            </a:r>
            <a:r>
              <a:rPr lang="en-GB" sz="2600" dirty="0" smtClean="0"/>
              <a:t>goods (the pizza-cutting machine) have on productivity?</a:t>
            </a:r>
          </a:p>
          <a:p>
            <a:r>
              <a:rPr lang="en-US" sz="2600" dirty="0" smtClean="0"/>
              <a:t>What effect did increased productivity have on average costs (row 10, Activity 8.1)? Why is this important?</a:t>
            </a:r>
          </a:p>
        </p:txBody>
      </p:sp>
    </p:spTree>
    <p:extLst>
      <p:ext uri="{BB962C8B-B14F-4D97-AF65-F5344CB8AC3E}">
        <p14:creationId xmlns="" xmlns:p14="http://schemas.microsoft.com/office/powerpoint/2010/main" val="1004217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533400"/>
            <a:ext cx="8001000" cy="5486400"/>
          </a:xfrm>
        </p:spPr>
        <p:txBody>
          <a:bodyPr>
            <a:noAutofit/>
          </a:bodyPr>
          <a:lstStyle/>
          <a:p>
            <a:r>
              <a:rPr lang="en-US" sz="2600" dirty="0" smtClean="0"/>
              <a:t>What </a:t>
            </a:r>
            <a:r>
              <a:rPr lang="en-US" sz="2600" dirty="0"/>
              <a:t>effect will increased productivity in the pizza factory have on wages? </a:t>
            </a:r>
            <a:endParaRPr lang="en-US" sz="2600" dirty="0" smtClean="0"/>
          </a:p>
          <a:p>
            <a:r>
              <a:rPr lang="en-US" sz="2600" dirty="0" smtClean="0"/>
              <a:t>What happens if labor productivity increases in the overall economy?</a:t>
            </a:r>
          </a:p>
          <a:p>
            <a:r>
              <a:rPr lang="en-US" sz="2600" dirty="0" smtClean="0"/>
              <a:t>What </a:t>
            </a:r>
            <a:r>
              <a:rPr lang="en-US" sz="2600" dirty="0"/>
              <a:t>costs were incurred by attempts to increase productivity? </a:t>
            </a:r>
            <a:endParaRPr lang="en-US" sz="2600" dirty="0" smtClean="0"/>
          </a:p>
          <a:p>
            <a:r>
              <a:rPr lang="en-US" sz="2600" dirty="0"/>
              <a:t>What are the advantages and disadvantages of specialization and division of labor</a:t>
            </a:r>
            <a:r>
              <a:rPr lang="en-US" sz="2600" dirty="0" smtClean="0"/>
              <a:t>?</a:t>
            </a:r>
          </a:p>
          <a:p>
            <a:r>
              <a:rPr lang="en-US" sz="2600" dirty="0" smtClean="0"/>
              <a:t>What else could the pizza factory do to increase productivity? </a:t>
            </a:r>
          </a:p>
          <a:p>
            <a:r>
              <a:rPr lang="en-US" sz="2600" dirty="0" smtClean="0"/>
              <a:t>What should a company consider before investing in capital, such as the pizza-cutting machine?</a:t>
            </a:r>
          </a:p>
        </p:txBody>
      </p:sp>
    </p:spTree>
    <p:extLst>
      <p:ext uri="{BB962C8B-B14F-4D97-AF65-F5344CB8AC3E}">
        <p14:creationId xmlns="" xmlns:p14="http://schemas.microsoft.com/office/powerpoint/2010/main" val="553210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HSE_Lesson01_ms-com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EE-Economics">
      <a:majorFont>
        <a:latin typeface="Trade Gothic LT Std Extended"/>
        <a:ea typeface=""/>
        <a:cs typeface=""/>
      </a:majorFont>
      <a:minorFont>
        <a:latin typeface="Trade Gothic LT Std C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541</TotalTime>
  <Words>575</Words>
  <Application>Microsoft Office PowerPoint</Application>
  <PresentationFormat>On-screen Show (4:3)</PresentationFormat>
  <Paragraphs>65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Trade Gothic LT Std Extended</vt:lpstr>
      <vt:lpstr>Trade Gothic LT Std Cn</vt:lpstr>
      <vt:lpstr>Trade Gothic LT Std</vt:lpstr>
      <vt:lpstr>1_HSE_Lesson01_ms-comp</vt:lpstr>
      <vt:lpstr>Productivity</vt:lpstr>
      <vt:lpstr>Productivity</vt:lpstr>
      <vt:lpstr>Slide 3</vt:lpstr>
      <vt:lpstr>Slide 4</vt:lpstr>
      <vt:lpstr>Slide 5</vt:lpstr>
      <vt:lpstr>Slide 6</vt:lpstr>
      <vt:lpstr>Slide 7</vt:lpstr>
      <vt:lpstr>Slide 8</vt:lpstr>
      <vt:lpstr>Slide 9</vt:lpstr>
      <vt:lpstr>Factors That Increased Productivity</vt:lpstr>
      <vt:lpstr>U.S. Labor Productivity 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Lesson 8</dc:title>
  <dc:creator>coedefault</dc:creator>
  <cp:lastModifiedBy>bodducherlag</cp:lastModifiedBy>
  <cp:revision>57</cp:revision>
  <dcterms:created xsi:type="dcterms:W3CDTF">2014-04-03T17:03:39Z</dcterms:created>
  <dcterms:modified xsi:type="dcterms:W3CDTF">2014-06-17T13:52:11Z</dcterms:modified>
</cp:coreProperties>
</file>

<file path=docProps/thumbnail.jpeg>
</file>